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handoutMasterIdLst>
    <p:handoutMasterId r:id="rId11"/>
  </p:handoutMasterIdLst>
  <p:sldIdLst>
    <p:sldId id="257" r:id="rId2"/>
    <p:sldId id="268" r:id="rId3"/>
    <p:sldId id="274" r:id="rId4"/>
    <p:sldId id="278" r:id="rId5"/>
    <p:sldId id="299" r:id="rId6"/>
    <p:sldId id="277" r:id="rId7"/>
    <p:sldId id="280" r:id="rId8"/>
    <p:sldId id="281" r:id="rId9"/>
    <p:sldId id="283" r:id="rId10"/>
  </p:sldIdLst>
  <p:sldSz cx="12192000" cy="6858000"/>
  <p:notesSz cx="9939338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8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43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742" cy="3402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9278" y="0"/>
            <a:ext cx="4307742" cy="3402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47921-6926-46AD-8694-06AD24C62037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64300"/>
            <a:ext cx="4307742" cy="3402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9278" y="6464300"/>
            <a:ext cx="4307742" cy="3402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AF6E9-1271-410C-ADCA-A055C3378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96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30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5207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693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513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708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18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23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1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74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2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34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69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2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7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4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95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spect-ko.spb.ru/wp-content/uploads/2022/08/%D0%A0%D0%B5%D0%B3%D0%BB%D0%B0%D0%BC%D0%B5%D0%BD%D1%82.pdf" TargetMode="External"/><Relationship Id="rId2" Type="http://schemas.openxmlformats.org/officeDocument/2006/relationships/hyperlink" Target="https://inspect-ko.spb.ru/wp-content/uploads/2020/09/213-%D1%80_1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spect-ko.spb.ru/wp-content/uploads/2021/03/%D0%9F%D1%80%D0%B8%D0%BA%D0%B0%D0%B7-%D0%9C%D0%B8%D0%BD%D0%BE%D0%B1%D1%80%D0%BD%D0%B0%D1%83%D0%BA%D0%B8-%D0%A0%D0%BE%D1%81%D1%81%D0%B8%D0%B8-%D0%BE%D1%82-07.04.2014-%E2%84%96-276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umspb.ru/nmr/attestaczii-pedagogicheskix-rabotnikov-na-kvalifikaczionnuyu-kategoriyu/" TargetMode="External"/><Relationship Id="rId2" Type="http://schemas.openxmlformats.org/officeDocument/2006/relationships/hyperlink" Target="https://inspect-ko.spb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.to/xZ2ZGg" TargetMode="External"/><Relationship Id="rId2" Type="http://schemas.openxmlformats.org/officeDocument/2006/relationships/hyperlink" Target="https://inspect-ko.spb.ru/2020/08/28/&#1076;&#1086;&#1082;&#1091;&#1084;&#1077;&#1085;&#1090;&#1099;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0734" y="1191244"/>
            <a:ext cx="8081491" cy="37935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КВАЛИФИКАЦИОННУЮ КАТЕГОРИЮ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81455" y="5477164"/>
            <a:ext cx="4488872" cy="1272771"/>
          </a:xfrm>
        </p:spPr>
        <p:txBody>
          <a:bodyPr>
            <a:normAutofit fontScale="47500" lnSpcReduction="20000"/>
          </a:bodyPr>
          <a:lstStyle/>
          <a:p>
            <a:pPr algn="r"/>
            <a:endPara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Берсенева Елена Константиновна, </a:t>
            </a:r>
          </a:p>
          <a:p>
            <a:pPr algn="r"/>
            <a:r>
              <a:rPr lang="ru-RU" sz="2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</a:t>
            </a:r>
            <a:r>
              <a:rPr lang="ru-RU" sz="2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методического отдела ГБНОУ ДУМ СПб</a:t>
            </a:r>
          </a:p>
          <a:p>
            <a:pPr algn="r"/>
            <a:endParaRPr lang="ru-RU" sz="29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7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645" y="221013"/>
            <a:ext cx="9334067" cy="1533237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по аттестации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578" y="1448707"/>
            <a:ext cx="9956800" cy="4618182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  <a:latin typeface="-apple-system"/>
                <a:hlinkClick r:id="rId2"/>
              </a:rPr>
              <a:t>Распоряжение Комитета по образованию от 24.01.2019 № 213 «Об утверждении списка экспертов аттестационной комиссии Комитета по образованию»</a:t>
            </a:r>
            <a:endParaRPr lang="ru-RU" dirty="0">
              <a:solidFill>
                <a:schemeClr val="tx1"/>
              </a:solidFill>
              <a:latin typeface="-apple-system"/>
            </a:endParaRPr>
          </a:p>
          <a:p>
            <a:r>
              <a:rPr lang="ru-RU" dirty="0">
                <a:solidFill>
                  <a:schemeClr val="tx1"/>
                </a:solidFill>
                <a:latin typeface="-apple-system"/>
                <a:hlinkClick r:id="rId3"/>
              </a:rPr>
              <a:t>Распоряжение Комитета по образованию от 03.12.2014 № 5488-р</a:t>
            </a:r>
            <a:br>
              <a:rPr lang="ru-RU" dirty="0">
                <a:solidFill>
                  <a:schemeClr val="tx1"/>
                </a:solidFill>
                <a:latin typeface="-apple-system"/>
                <a:hlinkClick r:id="rId3"/>
              </a:rPr>
            </a:br>
            <a:r>
              <a:rPr lang="ru-RU" dirty="0">
                <a:solidFill>
                  <a:schemeClr val="tx1"/>
                </a:solidFill>
                <a:latin typeface="-apple-system"/>
                <a:hlinkClick r:id="rId3"/>
              </a:rPr>
              <a:t>(ред. от 22.07.2020 №1420-р, от 13.04.2021 №1016-р, от 21.12.2021</a:t>
            </a:r>
            <a:br>
              <a:rPr lang="ru-RU" dirty="0">
                <a:solidFill>
                  <a:schemeClr val="tx1"/>
                </a:solidFill>
                <a:latin typeface="-apple-system"/>
                <a:hlinkClick r:id="rId3"/>
              </a:rPr>
            </a:br>
            <a:r>
              <a:rPr lang="ru-RU" dirty="0">
                <a:solidFill>
                  <a:schemeClr val="tx1"/>
                </a:solidFill>
                <a:latin typeface="-apple-system"/>
                <a:hlinkClick r:id="rId3"/>
              </a:rPr>
              <a:t>№3377-р) «Об утверждении Административного регламента Комитета</a:t>
            </a:r>
            <a:br>
              <a:rPr lang="ru-RU" dirty="0">
                <a:solidFill>
                  <a:schemeClr val="tx1"/>
                </a:solidFill>
                <a:latin typeface="-apple-system"/>
                <a:hlinkClick r:id="rId3"/>
              </a:rPr>
            </a:br>
            <a:r>
              <a:rPr lang="ru-RU" dirty="0">
                <a:solidFill>
                  <a:schemeClr val="tx1"/>
                </a:solidFill>
                <a:latin typeface="-apple-system"/>
                <a:hlinkClick r:id="rId3"/>
              </a:rPr>
              <a:t>по образованию по предоставлению государственной услуги</a:t>
            </a:r>
            <a:br>
              <a:rPr lang="ru-RU" dirty="0">
                <a:solidFill>
                  <a:schemeClr val="tx1"/>
                </a:solidFill>
                <a:latin typeface="-apple-system"/>
                <a:hlinkClick r:id="rId3"/>
              </a:rPr>
            </a:br>
            <a:r>
              <a:rPr lang="ru-RU" dirty="0">
                <a:solidFill>
                  <a:schemeClr val="tx1"/>
                </a:solidFill>
                <a:latin typeface="-apple-system"/>
                <a:hlinkClick r:id="rId3"/>
              </a:rPr>
              <a:t>по организации и проведению аттестации педагогических работников организаций, осуществляющих образовательную деятельность</a:t>
            </a:r>
            <a:br>
              <a:rPr lang="ru-RU" dirty="0">
                <a:solidFill>
                  <a:schemeClr val="tx1"/>
                </a:solidFill>
                <a:latin typeface="-apple-system"/>
                <a:hlinkClick r:id="rId3"/>
              </a:rPr>
            </a:br>
            <a:r>
              <a:rPr lang="ru-RU" dirty="0">
                <a:solidFill>
                  <a:schemeClr val="tx1"/>
                </a:solidFill>
                <a:latin typeface="-apple-system"/>
                <a:hlinkClick r:id="rId3"/>
              </a:rPr>
              <a:t>и находящихся в ведении исполнительных органов государственной власти Санкт-Петербурга, педагогических работников частных организаций, осуществляющих образовательную деятельность</a:t>
            </a:r>
            <a:br>
              <a:rPr lang="ru-RU" dirty="0">
                <a:solidFill>
                  <a:schemeClr val="tx1"/>
                </a:solidFill>
                <a:latin typeface="-apple-system"/>
                <a:hlinkClick r:id="rId3"/>
              </a:rPr>
            </a:br>
            <a:r>
              <a:rPr lang="ru-RU" dirty="0">
                <a:solidFill>
                  <a:schemeClr val="tx1"/>
                </a:solidFill>
                <a:latin typeface="-apple-system"/>
                <a:hlinkClick r:id="rId3"/>
              </a:rPr>
              <a:t>на территории Санкт-Петербурга, в соответствии с действующими нормативными правовыми актами Российской Федерации»</a:t>
            </a:r>
            <a:endParaRPr lang="ru-RU" dirty="0">
              <a:solidFill>
                <a:schemeClr val="tx1"/>
              </a:solidFill>
              <a:latin typeface="-apple-system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-apple-system"/>
                <a:hlinkClick r:id="rId4"/>
              </a:rPr>
              <a:t>Приказ </a:t>
            </a:r>
            <a:r>
              <a:rPr lang="ru-RU" dirty="0" err="1">
                <a:solidFill>
                  <a:schemeClr val="tx1"/>
                </a:solidFill>
                <a:latin typeface="-apple-system"/>
                <a:hlinkClick r:id="rId4"/>
              </a:rPr>
              <a:t>Минобрнауки</a:t>
            </a:r>
            <a:r>
              <a:rPr lang="ru-RU" dirty="0">
                <a:solidFill>
                  <a:schemeClr val="tx1"/>
                </a:solidFill>
                <a:latin typeface="-apple-system"/>
                <a:hlinkClick r:id="rId4"/>
              </a:rPr>
              <a:t> России от 07.04.2014 № 276 «Об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  <a:endParaRPr lang="ru-RU" dirty="0">
              <a:solidFill>
                <a:schemeClr val="tx1"/>
              </a:solidFill>
              <a:latin typeface="-apple-system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82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610" y="541251"/>
            <a:ext cx="9929091" cy="5865091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Аттестацию педагогических работников 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Санкт-Петербурге                                      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казенное учреждение                                                                 «Центр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мониторинга Комитета по образованию»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190013, Санкт-Петербург, Московский пр., д. 52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лит.А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Горячая линия Центра: +7 (812)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246-12-89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inspect-ko.spb.ru/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официальный сайт                                                                                        Центра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 и мониторинга Комитета по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образованию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dumspb.ru/nmr/attestaczii-pedagogicheskix-rabotnikov-na-kvalifikaczionnuyu-kategoriyu/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страница официального сайта ГБНОУ ДУМ СПб</a:t>
            </a:r>
          </a:p>
        </p:txBody>
      </p:sp>
    </p:spTree>
    <p:extLst>
      <p:ext uri="{BB962C8B-B14F-4D97-AF65-F5344CB8AC3E}">
        <p14:creationId xmlns:p14="http://schemas.microsoft.com/office/powerpoint/2010/main" val="716684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0145"/>
            <a:ext cx="10540093" cy="17110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ОФОРМЛЕНИЯ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ПАПКИ </a:t>
            </a: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/>
              <a:t/>
            </a:r>
            <a:br>
              <a:rPr lang="ru-RU" sz="3100" b="1" i="1" dirty="0"/>
            </a:br>
            <a:r>
              <a:rPr lang="ru-RU" b="1" i="1" dirty="0"/>
              <a:t/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2723" y="2127762"/>
            <a:ext cx="9925396" cy="4053839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опия предыдущего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аттестационного листа или выписка из приказа –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отделе кадров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Вашем трудовом стаже на момент подачи заявления в МФЦ (в отделе кадров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сохранности контингента (в учебном отделе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правка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отсутствии взысканий (в отделе кадров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51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109" y="212437"/>
            <a:ext cx="5553064" cy="377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0063"/>
            <a:ext cx="5803900" cy="362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771245" y="242561"/>
            <a:ext cx="3229264" cy="584775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Для методистов 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форма экспертного </a:t>
            </a:r>
            <a:r>
              <a:rPr lang="ru-RU" sz="1600" dirty="0" smtClean="0">
                <a:solidFill>
                  <a:srgbClr val="002060"/>
                </a:solidFill>
              </a:rPr>
              <a:t>заключения 2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71245" y="1682318"/>
            <a:ext cx="4128655" cy="83099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C00000"/>
                </a:solidFill>
              </a:rPr>
              <a:t>Для ПДО, педагогов-организаторов и концертмейстеров  </a:t>
            </a:r>
            <a:endParaRPr lang="ru-RU" sz="1600" dirty="0" smtClean="0">
              <a:solidFill>
                <a:srgbClr val="C00000"/>
              </a:solidFill>
            </a:endParaRPr>
          </a:p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форма </a:t>
            </a:r>
            <a:r>
              <a:rPr lang="ru-RU" sz="1600" dirty="0">
                <a:solidFill>
                  <a:srgbClr val="C00000"/>
                </a:solidFill>
              </a:rPr>
              <a:t>экспертного </a:t>
            </a:r>
            <a:r>
              <a:rPr lang="ru-RU" sz="1600" dirty="0" smtClean="0">
                <a:solidFill>
                  <a:srgbClr val="C00000"/>
                </a:solidFill>
              </a:rPr>
              <a:t>заключения 4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6764804" y="427257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9272154" y="2550859"/>
            <a:ext cx="484632" cy="57103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704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814819"/>
              </p:ext>
            </p:extLst>
          </p:nvPr>
        </p:nvGraphicFramePr>
        <p:xfrm>
          <a:off x="606829" y="1450113"/>
          <a:ext cx="8927871" cy="5047488"/>
        </p:xfrm>
        <a:graphic>
          <a:graphicData uri="http://schemas.openxmlformats.org/drawingml/2006/table">
            <a:tbl>
              <a:tblPr firstRow="1" firstCol="1" bandRow="1"/>
              <a:tblGrid>
                <a:gridCol w="514308">
                  <a:extLst>
                    <a:ext uri="{9D8B030D-6E8A-4147-A177-3AD203B41FA5}">
                      <a16:colId xmlns="" xmlns:a16="http://schemas.microsoft.com/office/drawing/2014/main" val="3795130579"/>
                    </a:ext>
                  </a:extLst>
                </a:gridCol>
                <a:gridCol w="3143292">
                  <a:extLst>
                    <a:ext uri="{9D8B030D-6E8A-4147-A177-3AD203B41FA5}">
                      <a16:colId xmlns="" xmlns:a16="http://schemas.microsoft.com/office/drawing/2014/main" val="3731687394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1922408927"/>
                    </a:ext>
                  </a:extLst>
                </a:gridCol>
                <a:gridCol w="4813071">
                  <a:extLst>
                    <a:ext uri="{9D8B030D-6E8A-4147-A177-3AD203B41FA5}">
                      <a16:colId xmlns="" xmlns:a16="http://schemas.microsoft.com/office/drawing/2014/main" val="3180958438"/>
                    </a:ext>
                  </a:extLst>
                </a:gridCol>
              </a:tblGrid>
              <a:tr h="26755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ПРОШИВАЮТСЯ, ВКЛАДЫВАЮТСЯ ОТДЕЛЬНО ОТ ЕДИНОГО КОМПЛЕКТА ДОКУМЕНТОВ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50299077"/>
                  </a:ext>
                </a:extLst>
              </a:tr>
              <a:tr h="30416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Титульный лист индивидуальной папки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экз.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Образец титульного листа можно взять по ссылке: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https://inspect-ko.spb.ru/2020/08/28/документы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5025143"/>
                  </a:ext>
                </a:extLst>
              </a:tr>
              <a:tr h="2675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Копия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внутренней описи документов индивидуальной папки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экз.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Прошитая, пронумерованная, заверенная работодателем.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64019229"/>
                  </a:ext>
                </a:extLst>
              </a:tr>
              <a:tr h="8918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Заявление (поданное либо через МФЦ, либо через Портал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госуслуги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на аттестацию педагогического работника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экз.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Обязательно распечатать и приложить!!! На Портале для этого необходимо поставить специальную галочку (см «Инструкция по подаче заявления об аттестации педагогических работников образовательных организаций с целью установления квалификационной категории через портал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Госуслуг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12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https://u.to/xZ2ZGg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4072983"/>
                  </a:ext>
                </a:extLst>
              </a:tr>
              <a:tr h="35674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Экспертное заключение (с указанием Ф.И.О., места работы и должности педагога)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экз.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Формы экспертных заключений можно взять по ссылке:</a:t>
                      </a: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https://inspect-ko.spb.ru/2020/08/28/документы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88423937"/>
                  </a:ext>
                </a:extLst>
              </a:tr>
              <a:tr h="26755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ОФОРМЛЯЕТСЯ ЕДИНЫМ КОМПЛЕКТОМ ДОКУМЕНТОМ, СКВОЗНАЯ НУМЕРАЦИЯ, ПРОШИВАЕТСЯ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8814710"/>
                  </a:ext>
                </a:extLst>
              </a:tr>
              <a:tr h="17837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Титульный лист индивидуальной папки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экз.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25133051"/>
                  </a:ext>
                </a:extLst>
              </a:tr>
              <a:tr h="2675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Оригинал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внутренней описи документов индивидуальной папки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экз.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52259680"/>
                  </a:ext>
                </a:extLst>
              </a:tr>
              <a:tr h="2675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Заверенная копия документа о предыдущей аттестации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экз.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наличии категории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47408623"/>
                  </a:ext>
                </a:extLst>
              </a:tr>
              <a:tr h="2675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Документы индивидуальной папки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 ограничений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соответствии с требованиями экспертного заключения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027" marR="34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57336056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6830" y="239713"/>
            <a:ext cx="10707284" cy="93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ИНДИВИДУАЛЬНОЙ ПАПКИ ПЕДАГОГИЧЕСКОГО РАБОТНИКА,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ПРЕДОСТАВЛЯЕМОЙ В БУМАЖНОМ ВИДЕ*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1227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016" y="423949"/>
            <a:ext cx="8786552" cy="127184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ЗАЯВЛЕНИЯ НА АТТЕСТАЦИЮ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</a:t>
            </a:r>
            <a:r>
              <a:rPr lang="ru-RU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24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ОФОРМЛЕНИЯ ИНДИВИДУАЛЬНОЙ </a:t>
            </a:r>
            <a:r>
              <a:rPr lang="ru-RU" sz="24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ПАПКИ</a:t>
            </a:r>
            <a:r>
              <a:rPr lang="ru-RU" sz="24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4648" y="2169622"/>
            <a:ext cx="8736676" cy="299165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Ваше внимание, что на Портале «Государственные и муниципальные услуги (функции) в Санкт-Петербурге» доступна подача заявления на получение этой услуги в электронной форме.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Адреса МФЦ на сайте www.gu.spb.ru/mfc/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МФЦ Вы предоставляете: паспорт, заверенную копию прежнего аттестационного листа и сведения о стаже работы.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583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628" y="452661"/>
            <a:ext cx="11105802" cy="7982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заявления на квалификационную категорию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3" y="1288473"/>
            <a:ext cx="11130539" cy="4622749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 подаются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и документы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папки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портале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подготовке индивидуальной папки к подаче в электронной форме, в случае обращения заявителя посредством Портала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необходимо учитывать, что: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заявление, и документы индивидуальной папки 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подаются одновременно. 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портфолио прикрепляются на шаге 10, раздел «Другие документы»;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содержащиеся в индивидуальной папке, направляются в виде 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цветных  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скан-образов: их необходимо делать  уже с заверенных работодателем и оригиналов документов, и с копий документов;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должны быть заверены работодателем.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Прошивать документы и предоставлять опись 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Допустимые форматы файлов —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jpg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jpeg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размер одного файла — 3 Мб. Каждый отдельный документ должен быть загружен в виде отдельного файла.  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535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942" y="1770611"/>
            <a:ext cx="10523913" cy="2751513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</a:pP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Все вопросы по аттестации педагогических работников на получение первой или высшей квалификационной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категории</a:t>
            </a:r>
            <a:b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телефону 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417-50-91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методический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отдел,</a:t>
            </a:r>
            <a:b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Берсенева Елена Константиновна</a:t>
            </a:r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ru-RU" sz="2400" b="1" i="1" dirty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ru-RU" sz="2400" b="1" i="1" dirty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ru-RU" sz="2400" b="1" i="1" dirty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ru-RU" sz="2400" b="1" i="1" dirty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ru-RU" sz="2400" b="1" i="1" dirty="0">
                <a:solidFill>
                  <a:srgbClr val="002060"/>
                </a:solidFill>
                <a:ea typeface="+mn-ea"/>
                <a:cs typeface="+mn-cs"/>
              </a:rPr>
            </a:br>
            <a:endParaRPr lang="ru-RU" sz="2400" b="1" dirty="0">
              <a:solidFill>
                <a:srgbClr val="20188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1464222" y="6566129"/>
            <a:ext cx="8915400" cy="4571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54804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3637</TotalTime>
  <Words>427</Words>
  <Application>Microsoft Office PowerPoint</Application>
  <PresentationFormat>Произвольный</PresentationFormat>
  <Paragraphs>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АТТЕСТАЦИЯ  ПЕДАГОГИЧЕСКИХ РАБОТНИКОВ  НА КВАЛИФИКАЦИОННУЮ КАТЕГОРИЮ </vt:lpstr>
      <vt:lpstr>Актуальные документы по аттестации</vt:lpstr>
      <vt:lpstr>Презентация PowerPoint</vt:lpstr>
      <vt:lpstr>ДОКУМЕНТЫ,  НЕОБХОДИМЫЕ    ДЛЯ ОФОРМЛЕНИЯ ИНДИВИДУАЛЬНОЙ ПАПКИ    </vt:lpstr>
      <vt:lpstr>Презентация PowerPoint</vt:lpstr>
      <vt:lpstr>СТРУКТУРА ИНДИВИДУАЛЬНОЙ ПАПКИ ПЕДАГОГИЧЕСКОГО РАБОТНИКА, ПРЕДОСТАВЛЯЕМОЙ В БУМАЖНОМ ВИДЕ* </vt:lpstr>
      <vt:lpstr>ПОДАЧА ЗАЯВЛЕНИЯ НА АТТЕСТАЦИЮ  осуществляется  ТОЛЬКО ПОСЛЕ ОФОРМЛЕНИЯ ИНДИВИДУАЛЬНОЙ ПАПКИ </vt:lpstr>
      <vt:lpstr>ПОДАЧА заявления на квалификационную категорию</vt:lpstr>
      <vt:lpstr>Все вопросы по аттестации педагогических работников на получение первой или высшей квалификационной категории   по телефону  417-50-91 – методический отдел,  Берсенева Елена Константиновна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Аттестация</dc:title>
  <dc:creator>Ксения Филатова</dc:creator>
  <cp:lastModifiedBy>metoduser</cp:lastModifiedBy>
  <cp:revision>79</cp:revision>
  <cp:lastPrinted>2019-05-17T11:24:35Z</cp:lastPrinted>
  <dcterms:created xsi:type="dcterms:W3CDTF">2018-09-17T13:46:04Z</dcterms:created>
  <dcterms:modified xsi:type="dcterms:W3CDTF">2022-09-19T08:33:22Z</dcterms:modified>
</cp:coreProperties>
</file>